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8" r:id="rId2"/>
    <p:sldId id="256" r:id="rId3"/>
    <p:sldId id="257" r:id="rId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varScale="1">
        <p:scale>
          <a:sx n="101" d="100"/>
          <a:sy n="101" d="100"/>
        </p:scale>
        <p:origin x="138" y="36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slide" Target="slides/slide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C5600463-6CDD-4B05-B370-0804988777F5}" type="datetimeFigureOut">
              <a:rPr lang="en-GB" smtClean="0"/>
              <a:t>04/01/2018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C0882F4-63F5-4CA3-9539-150DD46E95EB}" type="slidenum">
              <a:rPr lang="en-GB" smtClean="0"/>
              <a:t>‹#›</a:t>
            </a:fld>
            <a:endParaRPr lang="en-GB"/>
          </a:p>
        </p:txBody>
      </p:sp>
    </p:spTree>
    <p:extLst>
      <p:ext uri="{BB962C8B-B14F-4D97-AF65-F5344CB8AC3E}">
        <p14:creationId xmlns:p14="http://schemas.microsoft.com/office/powerpoint/2010/main" val="311015906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C5600463-6CDD-4B05-B370-0804988777F5}" type="datetimeFigureOut">
              <a:rPr lang="en-GB" smtClean="0"/>
              <a:t>04/01/2018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C0882F4-63F5-4CA3-9539-150DD46E95EB}" type="slidenum">
              <a:rPr lang="en-GB" smtClean="0"/>
              <a:t>‹#›</a:t>
            </a:fld>
            <a:endParaRPr lang="en-GB"/>
          </a:p>
        </p:txBody>
      </p:sp>
    </p:spTree>
    <p:extLst>
      <p:ext uri="{BB962C8B-B14F-4D97-AF65-F5344CB8AC3E}">
        <p14:creationId xmlns:p14="http://schemas.microsoft.com/office/powerpoint/2010/main" val="266434078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C5600463-6CDD-4B05-B370-0804988777F5}" type="datetimeFigureOut">
              <a:rPr lang="en-GB" smtClean="0"/>
              <a:t>04/01/2018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C0882F4-63F5-4CA3-9539-150DD46E95EB}" type="slidenum">
              <a:rPr lang="en-GB" smtClean="0"/>
              <a:t>‹#›</a:t>
            </a:fld>
            <a:endParaRPr lang="en-GB"/>
          </a:p>
        </p:txBody>
      </p:sp>
    </p:spTree>
    <p:extLst>
      <p:ext uri="{BB962C8B-B14F-4D97-AF65-F5344CB8AC3E}">
        <p14:creationId xmlns:p14="http://schemas.microsoft.com/office/powerpoint/2010/main" val="250287900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C5600463-6CDD-4B05-B370-0804988777F5}" type="datetimeFigureOut">
              <a:rPr lang="en-GB" smtClean="0"/>
              <a:t>04/01/2018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C0882F4-63F5-4CA3-9539-150DD46E95EB}" type="slidenum">
              <a:rPr lang="en-GB" smtClean="0"/>
              <a:t>‹#›</a:t>
            </a:fld>
            <a:endParaRPr lang="en-GB"/>
          </a:p>
        </p:txBody>
      </p:sp>
    </p:spTree>
    <p:extLst>
      <p:ext uri="{BB962C8B-B14F-4D97-AF65-F5344CB8AC3E}">
        <p14:creationId xmlns:p14="http://schemas.microsoft.com/office/powerpoint/2010/main" val="319303571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5600463-6CDD-4B05-B370-0804988777F5}" type="datetimeFigureOut">
              <a:rPr lang="en-GB" smtClean="0"/>
              <a:t>04/01/2018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C0882F4-63F5-4CA3-9539-150DD46E95EB}" type="slidenum">
              <a:rPr lang="en-GB" smtClean="0"/>
              <a:t>‹#›</a:t>
            </a:fld>
            <a:endParaRPr lang="en-GB"/>
          </a:p>
        </p:txBody>
      </p:sp>
    </p:spTree>
    <p:extLst>
      <p:ext uri="{BB962C8B-B14F-4D97-AF65-F5344CB8AC3E}">
        <p14:creationId xmlns:p14="http://schemas.microsoft.com/office/powerpoint/2010/main" val="324251595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C5600463-6CDD-4B05-B370-0804988777F5}" type="datetimeFigureOut">
              <a:rPr lang="en-GB" smtClean="0"/>
              <a:t>04/01/2018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7C0882F4-63F5-4CA3-9539-150DD46E95EB}" type="slidenum">
              <a:rPr lang="en-GB" smtClean="0"/>
              <a:t>‹#›</a:t>
            </a:fld>
            <a:endParaRPr lang="en-GB"/>
          </a:p>
        </p:txBody>
      </p:sp>
    </p:spTree>
    <p:extLst>
      <p:ext uri="{BB962C8B-B14F-4D97-AF65-F5344CB8AC3E}">
        <p14:creationId xmlns:p14="http://schemas.microsoft.com/office/powerpoint/2010/main" val="412458177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C5600463-6CDD-4B05-B370-0804988777F5}" type="datetimeFigureOut">
              <a:rPr lang="en-GB" smtClean="0"/>
              <a:t>04/01/2018</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7C0882F4-63F5-4CA3-9539-150DD46E95EB}" type="slidenum">
              <a:rPr lang="en-GB" smtClean="0"/>
              <a:t>‹#›</a:t>
            </a:fld>
            <a:endParaRPr lang="en-GB"/>
          </a:p>
        </p:txBody>
      </p:sp>
    </p:spTree>
    <p:extLst>
      <p:ext uri="{BB962C8B-B14F-4D97-AF65-F5344CB8AC3E}">
        <p14:creationId xmlns:p14="http://schemas.microsoft.com/office/powerpoint/2010/main" val="297468839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C5600463-6CDD-4B05-B370-0804988777F5}" type="datetimeFigureOut">
              <a:rPr lang="en-GB" smtClean="0"/>
              <a:t>04/01/2018</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7C0882F4-63F5-4CA3-9539-150DD46E95EB}" type="slidenum">
              <a:rPr lang="en-GB" smtClean="0"/>
              <a:t>‹#›</a:t>
            </a:fld>
            <a:endParaRPr lang="en-GB"/>
          </a:p>
        </p:txBody>
      </p:sp>
    </p:spTree>
    <p:extLst>
      <p:ext uri="{BB962C8B-B14F-4D97-AF65-F5344CB8AC3E}">
        <p14:creationId xmlns:p14="http://schemas.microsoft.com/office/powerpoint/2010/main" val="285338492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5600463-6CDD-4B05-B370-0804988777F5}" type="datetimeFigureOut">
              <a:rPr lang="en-GB" smtClean="0"/>
              <a:t>04/01/2018</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7C0882F4-63F5-4CA3-9539-150DD46E95EB}" type="slidenum">
              <a:rPr lang="en-GB" smtClean="0"/>
              <a:t>‹#›</a:t>
            </a:fld>
            <a:endParaRPr lang="en-GB"/>
          </a:p>
        </p:txBody>
      </p:sp>
    </p:spTree>
    <p:extLst>
      <p:ext uri="{BB962C8B-B14F-4D97-AF65-F5344CB8AC3E}">
        <p14:creationId xmlns:p14="http://schemas.microsoft.com/office/powerpoint/2010/main" val="280895450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5600463-6CDD-4B05-B370-0804988777F5}" type="datetimeFigureOut">
              <a:rPr lang="en-GB" smtClean="0"/>
              <a:t>04/01/2018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7C0882F4-63F5-4CA3-9539-150DD46E95EB}" type="slidenum">
              <a:rPr lang="en-GB" smtClean="0"/>
              <a:t>‹#›</a:t>
            </a:fld>
            <a:endParaRPr lang="en-GB"/>
          </a:p>
        </p:txBody>
      </p:sp>
    </p:spTree>
    <p:extLst>
      <p:ext uri="{BB962C8B-B14F-4D97-AF65-F5344CB8AC3E}">
        <p14:creationId xmlns:p14="http://schemas.microsoft.com/office/powerpoint/2010/main" val="79630202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5600463-6CDD-4B05-B370-0804988777F5}" type="datetimeFigureOut">
              <a:rPr lang="en-GB" smtClean="0"/>
              <a:t>04/01/2018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7C0882F4-63F5-4CA3-9539-150DD46E95EB}" type="slidenum">
              <a:rPr lang="en-GB" smtClean="0"/>
              <a:t>‹#›</a:t>
            </a:fld>
            <a:endParaRPr lang="en-GB"/>
          </a:p>
        </p:txBody>
      </p:sp>
    </p:spTree>
    <p:extLst>
      <p:ext uri="{BB962C8B-B14F-4D97-AF65-F5344CB8AC3E}">
        <p14:creationId xmlns:p14="http://schemas.microsoft.com/office/powerpoint/2010/main" val="44965104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5600463-6CDD-4B05-B370-0804988777F5}" type="datetimeFigureOut">
              <a:rPr lang="en-GB" smtClean="0"/>
              <a:t>04/01/2018</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C0882F4-63F5-4CA3-9539-150DD46E95EB}" type="slidenum">
              <a:rPr lang="en-GB" smtClean="0"/>
              <a:t>‹#›</a:t>
            </a:fld>
            <a:endParaRPr lang="en-GB"/>
          </a:p>
        </p:txBody>
      </p:sp>
    </p:spTree>
    <p:extLst>
      <p:ext uri="{BB962C8B-B14F-4D97-AF65-F5344CB8AC3E}">
        <p14:creationId xmlns:p14="http://schemas.microsoft.com/office/powerpoint/2010/main" val="256202190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rot="16200000">
            <a:off x="988708" y="427373"/>
            <a:ext cx="2242159" cy="2828927"/>
          </a:xfrm>
          <a:prstGeom prst="rect">
            <a:avLst/>
          </a:prstGeom>
        </p:spPr>
      </p:pic>
      <p:sp>
        <p:nvSpPr>
          <p:cNvPr id="3" name="TextBox 2"/>
          <p:cNvSpPr txBox="1"/>
          <p:nvPr/>
        </p:nvSpPr>
        <p:spPr>
          <a:xfrm>
            <a:off x="753647" y="351425"/>
            <a:ext cx="1356140" cy="369332"/>
          </a:xfrm>
          <a:prstGeom prst="rect">
            <a:avLst/>
          </a:prstGeom>
          <a:noFill/>
        </p:spPr>
        <p:txBody>
          <a:bodyPr wrap="none" rtlCol="0">
            <a:spAutoFit/>
          </a:bodyPr>
          <a:lstStyle/>
          <a:p>
            <a:r>
              <a:rPr lang="en-GB" dirty="0" smtClean="0"/>
              <a:t>Current logo</a:t>
            </a:r>
            <a:endParaRPr lang="en-GB" dirty="0"/>
          </a:p>
        </p:txBody>
      </p:sp>
      <p:cxnSp>
        <p:nvCxnSpPr>
          <p:cNvPr id="5" name="Straight Arrow Connector 4"/>
          <p:cNvCxnSpPr/>
          <p:nvPr/>
        </p:nvCxnSpPr>
        <p:spPr>
          <a:xfrm>
            <a:off x="3667125" y="1380172"/>
            <a:ext cx="1381125"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7" name="TextBox 6"/>
          <p:cNvSpPr txBox="1"/>
          <p:nvPr/>
        </p:nvSpPr>
        <p:spPr>
          <a:xfrm>
            <a:off x="6612906" y="1195506"/>
            <a:ext cx="5353260" cy="923330"/>
          </a:xfrm>
          <a:prstGeom prst="rect">
            <a:avLst/>
          </a:prstGeom>
          <a:noFill/>
        </p:spPr>
        <p:txBody>
          <a:bodyPr wrap="none" rtlCol="0">
            <a:spAutoFit/>
          </a:bodyPr>
          <a:lstStyle/>
          <a:p>
            <a:r>
              <a:rPr lang="en-GB" dirty="0" smtClean="0"/>
              <a:t>Logo alone</a:t>
            </a:r>
          </a:p>
          <a:p>
            <a:r>
              <a:rPr lang="en-GB" dirty="0" smtClean="0"/>
              <a:t>Small changes requested</a:t>
            </a:r>
          </a:p>
          <a:p>
            <a:r>
              <a:rPr lang="en-GB" dirty="0" smtClean="0"/>
              <a:t>- Make the </a:t>
            </a:r>
            <a:r>
              <a:rPr lang="en-GB" b="1" dirty="0" smtClean="0">
                <a:solidFill>
                  <a:schemeClr val="accent6">
                    <a:lumMod val="50000"/>
                  </a:schemeClr>
                </a:solidFill>
              </a:rPr>
              <a:t>P</a:t>
            </a:r>
            <a:r>
              <a:rPr lang="en-GB" dirty="0" smtClean="0"/>
              <a:t> </a:t>
            </a:r>
            <a:r>
              <a:rPr lang="en-GB" b="1" u="sng" dirty="0" smtClean="0"/>
              <a:t>look less </a:t>
            </a:r>
            <a:r>
              <a:rPr lang="en-GB" dirty="0" smtClean="0"/>
              <a:t>like the communist party symbol</a:t>
            </a:r>
            <a:endParaRPr lang="en-GB" dirty="0"/>
          </a:p>
        </p:txBody>
      </p:sp>
      <p:sp>
        <p:nvSpPr>
          <p:cNvPr id="9" name="AutoShape 4" descr="Image result for symbol communist"/>
          <p:cNvSpPr>
            <a:spLocks noChangeAspect="1" noChangeArrowheads="1"/>
          </p:cNvSpPr>
          <p:nvPr/>
        </p:nvSpPr>
        <p:spPr bwMode="auto">
          <a:xfrm>
            <a:off x="120650" y="15875"/>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pic>
        <p:nvPicPr>
          <p:cNvPr id="10" name="Picture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19694845">
            <a:off x="6761919" y="2102601"/>
            <a:ext cx="791398" cy="791398"/>
          </a:xfrm>
          <a:prstGeom prst="rect">
            <a:avLst/>
          </a:prstGeom>
        </p:spPr>
      </p:pic>
      <p:sp>
        <p:nvSpPr>
          <p:cNvPr id="11" name="TextBox 10"/>
          <p:cNvSpPr txBox="1"/>
          <p:nvPr/>
        </p:nvSpPr>
        <p:spPr>
          <a:xfrm>
            <a:off x="6597410" y="3145975"/>
            <a:ext cx="3808030" cy="1200329"/>
          </a:xfrm>
          <a:prstGeom prst="rect">
            <a:avLst/>
          </a:prstGeom>
          <a:noFill/>
        </p:spPr>
        <p:txBody>
          <a:bodyPr wrap="none" rtlCol="0">
            <a:spAutoFit/>
          </a:bodyPr>
          <a:lstStyle/>
          <a:p>
            <a:r>
              <a:rPr lang="en-GB" dirty="0" smtClean="0"/>
              <a:t>Logo from 1. + what each initial means</a:t>
            </a:r>
          </a:p>
          <a:p>
            <a:r>
              <a:rPr lang="en-GB" dirty="0" smtClean="0"/>
              <a:t>What each initial in </a:t>
            </a:r>
            <a:r>
              <a:rPr lang="en-GB" dirty="0" err="1" smtClean="0"/>
              <a:t>PeM</a:t>
            </a:r>
            <a:r>
              <a:rPr lang="en-GB" dirty="0" smtClean="0"/>
              <a:t> means</a:t>
            </a:r>
          </a:p>
          <a:p>
            <a:r>
              <a:rPr lang="en-GB" dirty="0" smtClean="0"/>
              <a:t>Portugal </a:t>
            </a:r>
            <a:r>
              <a:rPr lang="en-GB" dirty="0" err="1" smtClean="0"/>
              <a:t>em</a:t>
            </a:r>
            <a:r>
              <a:rPr lang="en-GB" dirty="0" smtClean="0"/>
              <a:t> </a:t>
            </a:r>
            <a:r>
              <a:rPr lang="en-GB" dirty="0" err="1" smtClean="0"/>
              <a:t>Movimento</a:t>
            </a:r>
            <a:r>
              <a:rPr lang="en-GB" dirty="0" smtClean="0"/>
              <a:t> </a:t>
            </a:r>
          </a:p>
          <a:p>
            <a:r>
              <a:rPr lang="en-GB" dirty="0" smtClean="0"/>
              <a:t>(means: Moving Portugal)</a:t>
            </a:r>
            <a:endParaRPr lang="en-GB" dirty="0"/>
          </a:p>
        </p:txBody>
      </p:sp>
      <p:cxnSp>
        <p:nvCxnSpPr>
          <p:cNvPr id="13" name="Straight Connector 12"/>
          <p:cNvCxnSpPr/>
          <p:nvPr/>
        </p:nvCxnSpPr>
        <p:spPr>
          <a:xfrm flipH="1">
            <a:off x="6773659" y="2139481"/>
            <a:ext cx="928671" cy="733425"/>
          </a:xfrm>
          <a:prstGeom prst="line">
            <a:avLst/>
          </a:prstGeom>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a:off x="6637893" y="2089831"/>
            <a:ext cx="1135891" cy="792600"/>
          </a:xfrm>
          <a:prstGeom prst="line">
            <a:avLst/>
          </a:prstGeom>
        </p:spPr>
        <p:style>
          <a:lnRef idx="1">
            <a:schemeClr val="accent1"/>
          </a:lnRef>
          <a:fillRef idx="0">
            <a:schemeClr val="accent1"/>
          </a:fillRef>
          <a:effectRef idx="0">
            <a:schemeClr val="accent1"/>
          </a:effectRef>
          <a:fontRef idx="minor">
            <a:schemeClr val="tx1"/>
          </a:fontRef>
        </p:style>
      </p:cxnSp>
      <p:sp>
        <p:nvSpPr>
          <p:cNvPr id="25" name="TextBox 24"/>
          <p:cNvSpPr txBox="1"/>
          <p:nvPr/>
        </p:nvSpPr>
        <p:spPr>
          <a:xfrm>
            <a:off x="6203331" y="1195506"/>
            <a:ext cx="359394" cy="369332"/>
          </a:xfrm>
          <a:prstGeom prst="rect">
            <a:avLst/>
          </a:prstGeom>
          <a:noFill/>
        </p:spPr>
        <p:txBody>
          <a:bodyPr wrap="none" rtlCol="0">
            <a:spAutoFit/>
          </a:bodyPr>
          <a:lstStyle/>
          <a:p>
            <a:r>
              <a:rPr lang="en-GB" dirty="0" smtClean="0"/>
              <a:t>1.</a:t>
            </a:r>
            <a:endParaRPr lang="en-GB" dirty="0"/>
          </a:p>
        </p:txBody>
      </p:sp>
      <p:sp>
        <p:nvSpPr>
          <p:cNvPr id="26" name="TextBox 25"/>
          <p:cNvSpPr txBox="1"/>
          <p:nvPr/>
        </p:nvSpPr>
        <p:spPr>
          <a:xfrm>
            <a:off x="6199497" y="3158662"/>
            <a:ext cx="359394" cy="369332"/>
          </a:xfrm>
          <a:prstGeom prst="rect">
            <a:avLst/>
          </a:prstGeom>
          <a:noFill/>
        </p:spPr>
        <p:txBody>
          <a:bodyPr wrap="none" rtlCol="0">
            <a:spAutoFit/>
          </a:bodyPr>
          <a:lstStyle/>
          <a:p>
            <a:r>
              <a:rPr lang="en-GB" dirty="0" smtClean="0"/>
              <a:t>2.</a:t>
            </a:r>
            <a:endParaRPr lang="en-GB" dirty="0"/>
          </a:p>
        </p:txBody>
      </p:sp>
      <p:sp>
        <p:nvSpPr>
          <p:cNvPr id="27" name="TextBox 26"/>
          <p:cNvSpPr txBox="1"/>
          <p:nvPr/>
        </p:nvSpPr>
        <p:spPr>
          <a:xfrm>
            <a:off x="6238016" y="4605682"/>
            <a:ext cx="359394" cy="369332"/>
          </a:xfrm>
          <a:prstGeom prst="rect">
            <a:avLst/>
          </a:prstGeom>
          <a:noFill/>
        </p:spPr>
        <p:txBody>
          <a:bodyPr wrap="none" rtlCol="0">
            <a:spAutoFit/>
          </a:bodyPr>
          <a:lstStyle/>
          <a:p>
            <a:r>
              <a:rPr lang="en-GB" dirty="0"/>
              <a:t>3</a:t>
            </a:r>
            <a:r>
              <a:rPr lang="en-GB" dirty="0" smtClean="0"/>
              <a:t>.</a:t>
            </a:r>
            <a:endParaRPr lang="en-GB" dirty="0"/>
          </a:p>
        </p:txBody>
      </p:sp>
      <p:sp>
        <p:nvSpPr>
          <p:cNvPr id="29" name="TextBox 28"/>
          <p:cNvSpPr txBox="1"/>
          <p:nvPr/>
        </p:nvSpPr>
        <p:spPr>
          <a:xfrm>
            <a:off x="6597410" y="4605682"/>
            <a:ext cx="5263300" cy="1200329"/>
          </a:xfrm>
          <a:prstGeom prst="rect">
            <a:avLst/>
          </a:prstGeom>
          <a:noFill/>
        </p:spPr>
        <p:txBody>
          <a:bodyPr wrap="none" rtlCol="0">
            <a:spAutoFit/>
          </a:bodyPr>
          <a:lstStyle/>
          <a:p>
            <a:r>
              <a:rPr lang="en-GB" dirty="0" smtClean="0"/>
              <a:t>Logo from 1. + claim</a:t>
            </a:r>
          </a:p>
          <a:p>
            <a:r>
              <a:rPr lang="en-GB" dirty="0" smtClean="0"/>
              <a:t>Claim: </a:t>
            </a:r>
          </a:p>
          <a:p>
            <a:r>
              <a:rPr lang="en-GB" dirty="0" smtClean="0"/>
              <a:t>A </a:t>
            </a:r>
            <a:r>
              <a:rPr lang="en-GB" dirty="0" err="1" smtClean="0"/>
              <a:t>divulgar</a:t>
            </a:r>
            <a:r>
              <a:rPr lang="en-GB" dirty="0" smtClean="0"/>
              <a:t> o que </a:t>
            </a:r>
            <a:r>
              <a:rPr lang="en-GB" dirty="0" err="1" smtClean="0"/>
              <a:t>existe</a:t>
            </a:r>
            <a:r>
              <a:rPr lang="en-GB" dirty="0" smtClean="0"/>
              <a:t> de </a:t>
            </a:r>
            <a:r>
              <a:rPr lang="en-GB" dirty="0" err="1" smtClean="0"/>
              <a:t>melhor</a:t>
            </a:r>
            <a:r>
              <a:rPr lang="en-GB" dirty="0" smtClean="0"/>
              <a:t> </a:t>
            </a:r>
            <a:r>
              <a:rPr lang="en-GB" dirty="0" err="1" smtClean="0"/>
              <a:t>em</a:t>
            </a:r>
            <a:r>
              <a:rPr lang="en-GB" dirty="0" smtClean="0"/>
              <a:t> </a:t>
            </a:r>
            <a:r>
              <a:rPr lang="en-GB" dirty="0" err="1" smtClean="0"/>
              <a:t>cada</a:t>
            </a:r>
            <a:r>
              <a:rPr lang="en-GB" dirty="0" smtClean="0"/>
              <a:t> </a:t>
            </a:r>
            <a:r>
              <a:rPr lang="en-GB" dirty="0" err="1" smtClean="0"/>
              <a:t>português</a:t>
            </a:r>
            <a:endParaRPr lang="en-GB" dirty="0" smtClean="0"/>
          </a:p>
          <a:p>
            <a:r>
              <a:rPr lang="en-GB" dirty="0" smtClean="0"/>
              <a:t>(means: announcing what each Portuguese does best)</a:t>
            </a:r>
            <a:endParaRPr lang="en-GB" dirty="0"/>
          </a:p>
        </p:txBody>
      </p:sp>
      <p:sp>
        <p:nvSpPr>
          <p:cNvPr id="30" name="TextBox 29"/>
          <p:cNvSpPr txBox="1"/>
          <p:nvPr/>
        </p:nvSpPr>
        <p:spPr>
          <a:xfrm>
            <a:off x="6095589" y="445835"/>
            <a:ext cx="2846933" cy="369332"/>
          </a:xfrm>
          <a:prstGeom prst="rect">
            <a:avLst/>
          </a:prstGeom>
          <a:noFill/>
        </p:spPr>
        <p:txBody>
          <a:bodyPr wrap="none" rtlCol="0">
            <a:spAutoFit/>
          </a:bodyPr>
          <a:lstStyle/>
          <a:p>
            <a:r>
              <a:rPr lang="en-GB" dirty="0" smtClean="0"/>
              <a:t>What I need 3 logo versions:</a:t>
            </a:r>
            <a:endParaRPr lang="en-GB" dirty="0"/>
          </a:p>
        </p:txBody>
      </p:sp>
    </p:spTree>
    <p:extLst>
      <p:ext uri="{BB962C8B-B14F-4D97-AF65-F5344CB8AC3E}">
        <p14:creationId xmlns:p14="http://schemas.microsoft.com/office/powerpoint/2010/main" val="361893818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rotWithShape="1">
          <a:blip r:embed="rId2"/>
          <a:srcRect l="34514" t="22963" r="34381" b="18889"/>
          <a:stretch/>
        </p:blipFill>
        <p:spPr>
          <a:xfrm>
            <a:off x="508000" y="565310"/>
            <a:ext cx="3665374" cy="3854289"/>
          </a:xfrm>
          <a:prstGeom prst="rect">
            <a:avLst/>
          </a:prstGeom>
          <a:ln>
            <a:solidFill>
              <a:schemeClr val="tx1">
                <a:lumMod val="75000"/>
                <a:lumOff val="25000"/>
              </a:schemeClr>
            </a:solidFill>
          </a:ln>
        </p:spPr>
      </p:pic>
      <p:pic>
        <p:nvPicPr>
          <p:cNvPr id="5" name="Picture 4"/>
          <p:cNvPicPr>
            <a:picLocks noChangeAspect="1"/>
          </p:cNvPicPr>
          <p:nvPr/>
        </p:nvPicPr>
        <p:blipFill rotWithShape="1">
          <a:blip r:embed="rId3"/>
          <a:srcRect l="34514" t="23086" r="34375" b="19012"/>
          <a:stretch/>
        </p:blipFill>
        <p:spPr>
          <a:xfrm>
            <a:off x="508000" y="4667250"/>
            <a:ext cx="1824757" cy="1910292"/>
          </a:xfrm>
          <a:prstGeom prst="rect">
            <a:avLst/>
          </a:prstGeom>
          <a:ln>
            <a:solidFill>
              <a:schemeClr val="tx1">
                <a:lumMod val="75000"/>
                <a:lumOff val="25000"/>
              </a:schemeClr>
            </a:solidFill>
          </a:ln>
        </p:spPr>
      </p:pic>
      <p:sp>
        <p:nvSpPr>
          <p:cNvPr id="6" name="Rectangle 5"/>
          <p:cNvSpPr/>
          <p:nvPr/>
        </p:nvSpPr>
        <p:spPr>
          <a:xfrm>
            <a:off x="4410075" y="3516688"/>
            <a:ext cx="6316859" cy="3139321"/>
          </a:xfrm>
          <a:prstGeom prst="rect">
            <a:avLst/>
          </a:prstGeom>
        </p:spPr>
        <p:txBody>
          <a:bodyPr wrap="square">
            <a:spAutoFit/>
          </a:bodyPr>
          <a:lstStyle/>
          <a:p>
            <a:r>
              <a:rPr lang="en-GB" dirty="0" smtClean="0">
                <a:latin typeface="Calibri Light" panose="020F0302020204030204" pitchFamily="34" charset="0"/>
              </a:rPr>
              <a:t>Final file specifications:</a:t>
            </a:r>
          </a:p>
          <a:p>
            <a:pPr marL="285750" indent="-285750">
              <a:buFontTx/>
              <a:buChar char="-"/>
            </a:pPr>
            <a:r>
              <a:rPr lang="en-GB" dirty="0" smtClean="0">
                <a:latin typeface="Calibri Light" panose="020F0302020204030204" pitchFamily="34" charset="0"/>
              </a:rPr>
              <a:t>Image resolution:  at least 120 dpi in case poster includes an original image as part of the design</a:t>
            </a:r>
          </a:p>
          <a:p>
            <a:pPr marL="285750" indent="-285750">
              <a:buFontTx/>
              <a:buChar char="-"/>
            </a:pPr>
            <a:r>
              <a:rPr lang="en-GB" dirty="0" smtClean="0">
                <a:latin typeface="Calibri Light" panose="020F0302020204030204" pitchFamily="34" charset="0"/>
              </a:rPr>
              <a:t>Consider that around 2mm might be lost around the poster in the printing process. Therefore the security margin should be 4mm </a:t>
            </a:r>
          </a:p>
          <a:p>
            <a:pPr marL="285750" indent="-285750">
              <a:buFontTx/>
              <a:buChar char="-"/>
            </a:pPr>
            <a:r>
              <a:rPr lang="en-GB" dirty="0" smtClean="0">
                <a:latin typeface="Calibri Light" panose="020F0302020204030204" pitchFamily="34" charset="0"/>
              </a:rPr>
              <a:t>All writing must be integrated in the final file</a:t>
            </a:r>
          </a:p>
          <a:p>
            <a:pPr marL="285750" indent="-285750">
              <a:buFontTx/>
              <a:buChar char="-"/>
            </a:pPr>
            <a:r>
              <a:rPr lang="en-GB" dirty="0" smtClean="0">
                <a:latin typeface="Calibri Light" panose="020F0302020204030204" pitchFamily="34" charset="0"/>
              </a:rPr>
              <a:t>Colour mode CMYK as following FOGRA39 (ISO Coated v2)</a:t>
            </a:r>
          </a:p>
          <a:p>
            <a:pPr marL="285750" indent="-285750">
              <a:buFontTx/>
              <a:buChar char="-"/>
            </a:pPr>
            <a:r>
              <a:rPr lang="en-GB" dirty="0" smtClean="0">
                <a:latin typeface="Calibri Light" panose="020F0302020204030204" pitchFamily="34" charset="0"/>
              </a:rPr>
              <a:t>Maximum colour application at 300%</a:t>
            </a:r>
          </a:p>
          <a:p>
            <a:pPr marL="285750" indent="-285750">
              <a:buFontTx/>
              <a:buChar char="-"/>
            </a:pPr>
            <a:endParaRPr lang="en-GB" dirty="0" smtClean="0">
              <a:latin typeface="Calibri Light" panose="020F0302020204030204" pitchFamily="34" charset="0"/>
            </a:endParaRPr>
          </a:p>
          <a:p>
            <a:pPr marL="285750" indent="-285750">
              <a:buFontTx/>
              <a:buChar char="-"/>
            </a:pPr>
            <a:r>
              <a:rPr lang="en-GB" dirty="0" smtClean="0">
                <a:latin typeface="Calibri Light" panose="020F0302020204030204" pitchFamily="34" charset="0"/>
              </a:rPr>
              <a:t>The poster file must be ready to be submitted to the printers</a:t>
            </a:r>
            <a:endParaRPr lang="en-GB" dirty="0">
              <a:latin typeface="Calibri Light" panose="020F0302020204030204" pitchFamily="34" charset="0"/>
            </a:endParaRPr>
          </a:p>
        </p:txBody>
      </p:sp>
      <p:sp>
        <p:nvSpPr>
          <p:cNvPr id="7" name="TextBox 6"/>
          <p:cNvSpPr txBox="1"/>
          <p:nvPr/>
        </p:nvSpPr>
        <p:spPr>
          <a:xfrm>
            <a:off x="428625" y="209550"/>
            <a:ext cx="2558073" cy="369332"/>
          </a:xfrm>
          <a:prstGeom prst="rect">
            <a:avLst/>
          </a:prstGeom>
          <a:noFill/>
        </p:spPr>
        <p:txBody>
          <a:bodyPr wrap="none" rtlCol="0">
            <a:spAutoFit/>
          </a:bodyPr>
          <a:lstStyle/>
          <a:p>
            <a:r>
              <a:rPr lang="en-GB" dirty="0" smtClean="0"/>
              <a:t>Standing poster for event</a:t>
            </a:r>
            <a:endParaRPr lang="en-GB" dirty="0"/>
          </a:p>
        </p:txBody>
      </p:sp>
      <p:sp>
        <p:nvSpPr>
          <p:cNvPr id="8" name="TextBox 7"/>
          <p:cNvSpPr txBox="1"/>
          <p:nvPr/>
        </p:nvSpPr>
        <p:spPr>
          <a:xfrm>
            <a:off x="4410075" y="327185"/>
            <a:ext cx="7277100" cy="3139321"/>
          </a:xfrm>
          <a:prstGeom prst="rect">
            <a:avLst/>
          </a:prstGeom>
          <a:noFill/>
        </p:spPr>
        <p:txBody>
          <a:bodyPr wrap="square" rtlCol="0">
            <a:spAutoFit/>
          </a:bodyPr>
          <a:lstStyle/>
          <a:p>
            <a:r>
              <a:rPr lang="en-GB" dirty="0" smtClean="0"/>
              <a:t>Require a creative idea to bring to life </a:t>
            </a:r>
            <a:r>
              <a:rPr lang="en-GB" dirty="0" err="1" smtClean="0"/>
              <a:t>PeM</a:t>
            </a:r>
            <a:r>
              <a:rPr lang="en-GB" dirty="0" smtClean="0"/>
              <a:t> image and create brand recognition</a:t>
            </a:r>
          </a:p>
          <a:p>
            <a:r>
              <a:rPr lang="en-GB" dirty="0" smtClean="0"/>
              <a:t>Looking for a simple yet elegant design</a:t>
            </a:r>
          </a:p>
          <a:p>
            <a:r>
              <a:rPr lang="en-GB" dirty="0" smtClean="0"/>
              <a:t>This is a networking event for mid to high end professional</a:t>
            </a:r>
          </a:p>
          <a:p>
            <a:r>
              <a:rPr lang="en-GB" dirty="0" smtClean="0"/>
              <a:t>Aim is to foster relationships with Portugal and fellow Portuguese professionals</a:t>
            </a:r>
          </a:p>
          <a:p>
            <a:r>
              <a:rPr lang="en-GB" dirty="0" smtClean="0"/>
              <a:t>Portugal has a very reach and symbolic history of navigators, sea explorers, courageous people who don’t run when facing hardship. Many Fortune 500 CEOs are Portuguese or from Portuguese origin, despite de country being so small. We want to promote a modern and future looking image to the group.</a:t>
            </a:r>
            <a:endParaRPr lang="en-GB" dirty="0"/>
          </a:p>
        </p:txBody>
      </p:sp>
    </p:spTree>
    <p:extLst>
      <p:ext uri="{BB962C8B-B14F-4D97-AF65-F5344CB8AC3E}">
        <p14:creationId xmlns:p14="http://schemas.microsoft.com/office/powerpoint/2010/main" val="257250048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Current webpage – a second project to be launched after the logo correction and poster</a:t>
            </a:r>
            <a:endParaRPr lang="en-GB" dirty="0"/>
          </a:p>
        </p:txBody>
      </p:sp>
      <p:pic>
        <p:nvPicPr>
          <p:cNvPr id="3" name="Picture 2"/>
          <p:cNvPicPr>
            <a:picLocks noChangeAspect="1"/>
          </p:cNvPicPr>
          <p:nvPr/>
        </p:nvPicPr>
        <p:blipFill>
          <a:blip r:embed="rId2"/>
          <a:stretch>
            <a:fillRect/>
          </a:stretch>
        </p:blipFill>
        <p:spPr>
          <a:xfrm>
            <a:off x="1002242" y="1817687"/>
            <a:ext cx="6379633" cy="3588544"/>
          </a:xfrm>
          <a:prstGeom prst="rect">
            <a:avLst/>
          </a:prstGeom>
        </p:spPr>
      </p:pic>
      <p:sp>
        <p:nvSpPr>
          <p:cNvPr id="4" name="TextBox 3"/>
          <p:cNvSpPr txBox="1"/>
          <p:nvPr/>
        </p:nvSpPr>
        <p:spPr>
          <a:xfrm>
            <a:off x="7858125" y="2857500"/>
            <a:ext cx="1874359" cy="369332"/>
          </a:xfrm>
          <a:prstGeom prst="rect">
            <a:avLst/>
          </a:prstGeom>
          <a:noFill/>
        </p:spPr>
        <p:txBody>
          <a:bodyPr wrap="none" rtlCol="0">
            <a:spAutoFit/>
          </a:bodyPr>
          <a:lstStyle/>
          <a:p>
            <a:r>
              <a:rPr lang="en-GB" dirty="0" smtClean="0"/>
              <a:t>www.pem-pt.com</a:t>
            </a:r>
            <a:endParaRPr lang="en-GB" dirty="0"/>
          </a:p>
        </p:txBody>
      </p:sp>
    </p:spTree>
    <p:extLst>
      <p:ext uri="{BB962C8B-B14F-4D97-AF65-F5344CB8AC3E}">
        <p14:creationId xmlns:p14="http://schemas.microsoft.com/office/powerpoint/2010/main" val="2020221604"/>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77</TotalTime>
  <Words>284</Words>
  <Application>Microsoft Office PowerPoint</Application>
  <PresentationFormat>Widescreen</PresentationFormat>
  <Paragraphs>32</Paragraphs>
  <Slides>3</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3</vt:i4>
      </vt:variant>
    </vt:vector>
  </HeadingPairs>
  <TitlesOfParts>
    <vt:vector size="7" baseType="lpstr">
      <vt:lpstr>Arial</vt:lpstr>
      <vt:lpstr>Calibri</vt:lpstr>
      <vt:lpstr>Calibri Light</vt:lpstr>
      <vt:lpstr>Office Theme</vt:lpstr>
      <vt:lpstr>PowerPoint Presentation</vt:lpstr>
      <vt:lpstr>PowerPoint Presentation</vt:lpstr>
      <vt:lpstr>Current webpage – a second project to be launched after the logo correction and poster</vt:lpstr>
    </vt:vector>
  </TitlesOfParts>
  <Company>Syngenta</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AlmirodoVale Isabel CHBS</dc:creator>
  <cp:lastModifiedBy>AlmirodoVale Isabel CHBS</cp:lastModifiedBy>
  <cp:revision>5</cp:revision>
  <dcterms:created xsi:type="dcterms:W3CDTF">2018-01-04T13:27:43Z</dcterms:created>
  <dcterms:modified xsi:type="dcterms:W3CDTF">2018-01-04T14:45:23Z</dcterms:modified>
</cp:coreProperties>
</file>